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4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24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E6CBEE-D012-441A-84C6-1B7629FAF0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2CC57EE-AD28-45CE-A165-52F308157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2112BB8-F947-447E-8C84-B2A5D033AE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DC036D-11C1-4E68-9A6F-49C3990FC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966534-42B2-488A-9CC2-D36D4A3387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27096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744291-F9C1-479D-9BBF-FCC779702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8BE0FAE-C21D-40DC-9C80-A595B5616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DB6551-C4EF-4E15-BD6E-D63EC6495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43F196-CE34-4B05-B457-20A09AF9DF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774B0C-3846-48D1-9C62-051B0BFE1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3660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9420E1-F1A7-416D-B35E-836964A6EB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D078633F-83D6-4529-9613-4ED1D5826D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9ED4525-1008-46AD-A4F0-5BD72F0CD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37FB123-27A5-46EC-B7CD-DB9069953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1F4A2A-854E-4804-AF2A-360B21F39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3810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FFFF93-902C-4E57-9C97-ECC5344D3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3D060D0-7DF2-432E-8679-D75FEC695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C11C49-A127-448B-8EBA-39C87926AB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9BAD0E3-760E-40C2-B4DD-875E8931C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B585D7-C683-49A9-9275-09327CFC4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7360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5E9E884-6664-4FAF-991B-71ABCAAF2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F0CD018-E5F4-4286-91B7-F63CF1E69D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057F6D2-04D6-4B8A-95DC-BF9F73CBF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EBF513-9AD6-4190-AEAF-6F3D36F05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2EF7EA-5CE7-45C5-9810-0004CDFC6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4002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53EA4D1-CCE5-47A3-AEAE-502C03FE9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981F7FA-93CD-458B-9408-33C5D75C40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C1A387-33DB-4A50-84F6-F458C9028A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D958D3-86D1-4DBF-B068-F4A8335F4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B920F0-05C1-492C-A3BD-F4BD48F9C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9BCCB90-8FDD-4895-8E6B-0F3D18CAA3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3332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38D4D8-7959-4019-AB8C-AC8F816EB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ECF3DB9-3FC5-49D6-B25D-E7371B79C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025597-CA25-45D7-8EF6-D2380D082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D60598A-7E66-464A-97E2-31FFEA883B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7A8B8B-88A2-4DD5-8691-E778AFECB7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9644809-2FA0-4C18-86DF-A0D6DC40A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14353BB-8879-4920-B71A-CACF8F0B6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3994FC2-6954-4F34-A0F9-DBFF6F0B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849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36478D-CCDD-41EA-8401-367FFC2B08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EC373F4-ACBB-4FB3-BBE1-CE80685FB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F05C32B-F677-4927-A446-CA2698BDC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B0913A-FD21-40CB-8CA8-FCA109BDD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0217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833D3F0-09A5-4643-B104-B666FD76D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454FA1CF-D6B8-4585-A6A8-D30DB9E2EC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77EC4D4-868B-4A4E-9A95-9AAFAEA6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211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3F8174-9D07-4093-8EAA-F21E9E012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8560C0-97E9-437C-A948-FECA9277A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8C454C-1D33-4E6A-8E15-16FD898278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190AB5-546A-4CCB-8507-4723200B3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C10F0CA-ED79-4BBA-96B1-B44546C84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D63519D-343D-4796-AF04-84B57FA90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322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3DA539-E8D6-4068-88E4-0157237D7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0DA8A451-AA70-49F1-A05F-C266C6C05A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409176-2B7B-461E-860F-3D2FC823ED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8DAA71C-B638-442B-BF40-CCCF701CA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7368494-3DDB-4E6F-90DD-CED4DE004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7B235D9-D314-4CB6-865F-97C3048C7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5588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B0D4ABB-CA22-4EC9-9298-C2C93E2800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5056A8B-0F88-4DB7-88BC-A3D493054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0E10FB7-0FAF-4C86-9F75-82CE69F8F2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A7091-0705-478B-A833-25750E1A5860}" type="datetimeFigureOut">
              <a:rPr kumimoji="1" lang="ja-JP" altLang="en-US" smtClean="0"/>
              <a:t>2024/5/17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B77A0CB-BA30-40FA-885A-A2A6F2B7E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0E6A2E2-1BE1-490F-A96E-0B46C171CB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309C7-C98D-4BAA-8DA6-F80E4A49D2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774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>
                <a:alpha val="0"/>
                <a:lumMod val="0"/>
                <a:lumOff val="100000"/>
              </a:srgbClr>
            </a:gs>
            <a:gs pos="99000">
              <a:srgbClr val="C7E7A5"/>
            </a:gs>
            <a:gs pos="0">
              <a:schemeClr val="bg1"/>
            </a:gs>
            <a:gs pos="60000">
              <a:schemeClr val="tx1">
                <a:alpha val="88000"/>
                <a:lumMod val="0"/>
                <a:lumOff val="100000"/>
              </a:schemeClr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楕円 6">
            <a:extLst>
              <a:ext uri="{FF2B5EF4-FFF2-40B4-BE49-F238E27FC236}">
                <a16:creationId xmlns:a16="http://schemas.microsoft.com/office/drawing/2014/main" id="{A7BF9C50-8AA5-42C7-A914-00E1DCD5D8E0}"/>
              </a:ext>
            </a:extLst>
          </p:cNvPr>
          <p:cNvSpPr/>
          <p:nvPr/>
        </p:nvSpPr>
        <p:spPr>
          <a:xfrm>
            <a:off x="7164056" y="767260"/>
            <a:ext cx="1648549" cy="873890"/>
          </a:xfrm>
          <a:prstGeom prst="ellipse">
            <a:avLst/>
          </a:prstGeom>
          <a:solidFill>
            <a:srgbClr val="92D050"/>
          </a:solidFill>
          <a:ln>
            <a:noFill/>
          </a:ln>
          <a:effectLst>
            <a:outerShdw blurRad="330200" dist="50800" dir="5400000" sx="88000" sy="88000" algn="ctr" rotWithShape="0">
              <a:srgbClr val="000000">
                <a:alpha val="2000"/>
              </a:srgbClr>
            </a:outerShdw>
            <a:softEdge rad="165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rgbClr val="FF0000"/>
              </a:solidFill>
            </a:endParaRPr>
          </a:p>
        </p:txBody>
      </p:sp>
      <p:sp>
        <p:nvSpPr>
          <p:cNvPr id="6" name="楕円 5">
            <a:extLst>
              <a:ext uri="{FF2B5EF4-FFF2-40B4-BE49-F238E27FC236}">
                <a16:creationId xmlns:a16="http://schemas.microsoft.com/office/drawing/2014/main" id="{4D4034A7-6722-40ED-97CB-F6B47D8D3502}"/>
              </a:ext>
            </a:extLst>
          </p:cNvPr>
          <p:cNvSpPr/>
          <p:nvPr/>
        </p:nvSpPr>
        <p:spPr>
          <a:xfrm>
            <a:off x="3717925" y="696262"/>
            <a:ext cx="2052638" cy="977295"/>
          </a:xfrm>
          <a:prstGeom prst="ellipse">
            <a:avLst/>
          </a:prstGeom>
          <a:solidFill>
            <a:srgbClr val="92D050">
              <a:alpha val="55000"/>
            </a:srgbClr>
          </a:solidFill>
          <a:ln>
            <a:noFill/>
          </a:ln>
          <a:effectLst>
            <a:outerShdw blurRad="215900" dist="50800" dir="5400000" sx="94000" sy="94000" algn="ctr" rotWithShape="0">
              <a:srgbClr val="000000">
                <a:alpha val="18000"/>
              </a:srgbClr>
            </a:outerShdw>
            <a:softEdge rad="228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id="{65AAEFCA-F000-4475-AAA5-CF30F1D43AB1}"/>
              </a:ext>
            </a:extLst>
          </p:cNvPr>
          <p:cNvSpPr/>
          <p:nvPr/>
        </p:nvSpPr>
        <p:spPr>
          <a:xfrm>
            <a:off x="1862560" y="750333"/>
            <a:ext cx="1505554" cy="873890"/>
          </a:xfrm>
          <a:prstGeom prst="ellipse">
            <a:avLst/>
          </a:prstGeom>
          <a:solidFill>
            <a:srgbClr val="92D050">
              <a:alpha val="55000"/>
            </a:srgbClr>
          </a:solidFill>
          <a:ln>
            <a:noFill/>
          </a:ln>
          <a:effectLst>
            <a:outerShdw blurRad="215900" dist="50800" dir="5400000" sx="94000" sy="94000" algn="ctr" rotWithShape="0">
              <a:srgbClr val="000000">
                <a:alpha val="18000"/>
              </a:srgbClr>
            </a:outerShdw>
            <a:softEdge rad="2286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EEA0EF95-A7DF-4649-8361-A0546B804E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347" y="850684"/>
            <a:ext cx="10120131" cy="878625"/>
          </a:xfrm>
          <a:noFill/>
          <a:effectLst>
            <a:outerShdw blurRad="736600" dir="7800000" sx="61000" sy="61000" algn="ctr" rotWithShape="0">
              <a:schemeClr val="bg1">
                <a:alpha val="0"/>
              </a:schemeClr>
            </a:outerShdw>
          </a:effectLst>
        </p:spPr>
        <p:txBody>
          <a:bodyPr>
            <a:normAutofit fontScale="90000"/>
          </a:bodyPr>
          <a:lstStyle/>
          <a:p>
            <a:pPr algn="l"/>
            <a:r>
              <a:rPr kumimoji="1" lang="ja-JP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植栽</a:t>
            </a:r>
            <a:r>
              <a:rPr kumimoji="1" lang="ja-JP" altLang="en-US" sz="60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、</a:t>
            </a:r>
            <a:r>
              <a:rPr kumimoji="1" lang="ja-JP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下刈り</a:t>
            </a:r>
            <a:r>
              <a:rPr kumimoji="1" lang="ja-JP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費用を</a:t>
            </a:r>
            <a:r>
              <a:rPr kumimoji="1" lang="ja-JP" altLang="en-US" sz="6000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補助</a:t>
            </a:r>
            <a:r>
              <a:rPr kumimoji="1" lang="ja-JP" altLang="en-US" sz="4400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します！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4915447-D064-4B4B-B5F2-3527D9C75A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6625" y="1753891"/>
            <a:ext cx="1857373" cy="261781"/>
          </a:xfrm>
        </p:spPr>
        <p:txBody>
          <a:bodyPr>
            <a:noAutofit/>
          </a:bodyPr>
          <a:lstStyle/>
          <a:p>
            <a:pPr algn="l"/>
            <a:r>
              <a:rPr lang="ja-JP" altLang="en-US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交付対象</a:t>
            </a:r>
            <a:endParaRPr kumimoji="1" lang="ja-JP" alt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B8AB80E4-5CDA-4C2F-9EC9-ABB98B2CEFAA}"/>
              </a:ext>
            </a:extLst>
          </p:cNvPr>
          <p:cNvSpPr/>
          <p:nvPr/>
        </p:nvSpPr>
        <p:spPr>
          <a:xfrm>
            <a:off x="923461" y="2176366"/>
            <a:ext cx="4800601" cy="1422672"/>
          </a:xfrm>
          <a:prstGeom prst="rect">
            <a:avLst/>
          </a:prstGeom>
          <a:solidFill>
            <a:schemeClr val="accent6">
              <a:lumMod val="20000"/>
              <a:lumOff val="8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森林環境保全直接支援事業に基づく造林補助を活用し、大台町内に森林を所有する者及び林業事業体</a:t>
            </a:r>
          </a:p>
        </p:txBody>
      </p:sp>
      <p:sp>
        <p:nvSpPr>
          <p:cNvPr id="9" name="字幕 2">
            <a:extLst>
              <a:ext uri="{FF2B5EF4-FFF2-40B4-BE49-F238E27FC236}">
                <a16:creationId xmlns:a16="http://schemas.microsoft.com/office/drawing/2014/main" id="{5BB576EC-5B18-4A8C-92A9-5CD5B1029701}"/>
              </a:ext>
            </a:extLst>
          </p:cNvPr>
          <p:cNvSpPr txBox="1">
            <a:spLocks/>
          </p:cNvSpPr>
          <p:nvPr/>
        </p:nvSpPr>
        <p:spPr>
          <a:xfrm>
            <a:off x="6467938" y="1766591"/>
            <a:ext cx="1392237" cy="24908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ja-JP" altLang="ja-JP" sz="2000" b="1" dirty="0"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交付額</a:t>
            </a:r>
            <a:endParaRPr lang="ja-JP" altLang="en-US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A940BB8E-5826-4582-88F0-ECB08A166DBA}"/>
              </a:ext>
            </a:extLst>
          </p:cNvPr>
          <p:cNvSpPr/>
          <p:nvPr/>
        </p:nvSpPr>
        <p:spPr>
          <a:xfrm>
            <a:off x="6467938" y="2176366"/>
            <a:ext cx="4800601" cy="1435372"/>
          </a:xfrm>
          <a:prstGeom prst="rect">
            <a:avLst/>
          </a:prstGeom>
          <a:solidFill>
            <a:schemeClr val="accent6">
              <a:lumMod val="20000"/>
              <a:lumOff val="8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ja-JP" altLang="ja-JP" sz="1800" spc="6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造林補助事業における標準経費から補助金を差し引いた額とし、予算の範囲内で交付</a:t>
            </a:r>
            <a:r>
              <a:rPr lang="ja-JP" altLang="en-US" sz="1800" spc="600" dirty="0">
                <a:solidFill>
                  <a:schemeClr val="tx1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します。</a:t>
            </a:r>
            <a:endParaRPr kumimoji="1" lang="ja-JP" altLang="en-US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2" name="字幕 2">
            <a:extLst>
              <a:ext uri="{FF2B5EF4-FFF2-40B4-BE49-F238E27FC236}">
                <a16:creationId xmlns:a16="http://schemas.microsoft.com/office/drawing/2014/main" id="{433E90EB-084D-4D64-937A-7CD79BFBE01B}"/>
              </a:ext>
            </a:extLst>
          </p:cNvPr>
          <p:cNvSpPr txBox="1">
            <a:spLocks/>
          </p:cNvSpPr>
          <p:nvPr/>
        </p:nvSpPr>
        <p:spPr>
          <a:xfrm>
            <a:off x="826625" y="3759732"/>
            <a:ext cx="2266387" cy="298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</a:t>
            </a:r>
            <a:r>
              <a:rPr lang="zh-TW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補助対象経費</a:t>
            </a:r>
            <a:endParaRPr lang="ja-JP" altLang="en-US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8DA462B-C484-494F-BFC4-98ACAFFAD6EB}"/>
              </a:ext>
            </a:extLst>
          </p:cNvPr>
          <p:cNvSpPr/>
          <p:nvPr/>
        </p:nvSpPr>
        <p:spPr>
          <a:xfrm>
            <a:off x="923461" y="4182206"/>
            <a:ext cx="4800601" cy="2299611"/>
          </a:xfrm>
          <a:prstGeom prst="rect">
            <a:avLst/>
          </a:prstGeom>
          <a:solidFill>
            <a:schemeClr val="accent6">
              <a:lumMod val="20000"/>
              <a:lumOff val="8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lvl="0" indent="-342900" algn="just">
              <a:buAutoNum type="arabicParenBoth"/>
            </a:pPr>
            <a:r>
              <a:rPr kumimoji="1" lang="ja-JP" altLang="en-US" b="1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植栽支援</a:t>
            </a:r>
            <a:r>
              <a:rPr kumimoji="1" lang="ja-JP" altLang="en-US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endParaRPr kumimoji="1" lang="en-US" altLang="ja-JP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/>
            <a:r>
              <a:rPr kumimoji="1" lang="ja-JP" altLang="en-US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森林所有者等が皆伐後植栽をする際にかかる経費</a:t>
            </a:r>
            <a:endParaRPr kumimoji="1" lang="en-US" altLang="ja-JP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/>
            <a:endParaRPr kumimoji="1" lang="ja-JP" altLang="en-US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marL="342900" lvl="0" indent="-342900" algn="just">
              <a:buAutoNum type="arabicParenBoth" startAt="2"/>
            </a:pPr>
            <a:r>
              <a:rPr kumimoji="1" lang="ja-JP" altLang="en-US" b="1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下刈支援</a:t>
            </a:r>
            <a:endParaRPr kumimoji="1" lang="en-US" altLang="ja-JP" b="1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pPr lvl="0" algn="just"/>
            <a:r>
              <a:rPr kumimoji="1" lang="ja-JP" altLang="en-US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森林所有者等が植栽後に下刈りをする際にかかる経費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365921D-C9F3-47C7-9BB1-B5F6F616231F}"/>
              </a:ext>
            </a:extLst>
          </p:cNvPr>
          <p:cNvSpPr txBox="1"/>
          <p:nvPr/>
        </p:nvSpPr>
        <p:spPr>
          <a:xfrm>
            <a:off x="826625" y="33288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b="1" dirty="0"/>
              <a:t>大台町森の循環事業補助金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2D21519A-D056-4FC7-A5BA-22C47BE13DE9}"/>
              </a:ext>
            </a:extLst>
          </p:cNvPr>
          <p:cNvSpPr/>
          <p:nvPr/>
        </p:nvSpPr>
        <p:spPr>
          <a:xfrm>
            <a:off x="8756267" y="5462734"/>
            <a:ext cx="359561" cy="35558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問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3837660F-D94C-438D-88F9-7BE09365693F}"/>
              </a:ext>
            </a:extLst>
          </p:cNvPr>
          <p:cNvSpPr/>
          <p:nvPr/>
        </p:nvSpPr>
        <p:spPr>
          <a:xfrm>
            <a:off x="9115828" y="5277915"/>
            <a:ext cx="3076172" cy="14353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大台町役場</a:t>
            </a:r>
            <a:r>
              <a:rPr lang="ja-JP" altLang="en-US" sz="1200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200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森林課</a:t>
            </a:r>
            <a:endParaRPr lang="en-US" altLang="ja-JP" sz="1200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ja-JP" sz="1200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TEL</a:t>
            </a:r>
            <a:r>
              <a:rPr kumimoji="1" lang="en-US" altLang="ja-JP" sz="1200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0598-82-3794</a:t>
            </a:r>
          </a:p>
          <a:p>
            <a:pPr>
              <a:lnSpc>
                <a:spcPct val="150000"/>
              </a:lnSpc>
            </a:pPr>
            <a:r>
              <a:rPr kumimoji="1" lang="en-US" altLang="ja-JP" sz="1200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FAX0598-82-2565</a:t>
            </a:r>
          </a:p>
        </p:txBody>
      </p:sp>
      <p:sp>
        <p:nvSpPr>
          <p:cNvPr id="16" name="字幕 2">
            <a:extLst>
              <a:ext uri="{FF2B5EF4-FFF2-40B4-BE49-F238E27FC236}">
                <a16:creationId xmlns:a16="http://schemas.microsoft.com/office/drawing/2014/main" id="{4CB80095-937D-E1E7-6E2D-1F537E55D229}"/>
              </a:ext>
            </a:extLst>
          </p:cNvPr>
          <p:cNvSpPr txBox="1">
            <a:spLocks/>
          </p:cNvSpPr>
          <p:nvPr/>
        </p:nvSpPr>
        <p:spPr>
          <a:xfrm>
            <a:off x="6467938" y="3769305"/>
            <a:ext cx="2266387" cy="29814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ja-JP" altLang="en-US" sz="2000" b="1" dirty="0"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●申請期間</a:t>
            </a:r>
            <a:endParaRPr lang="ja-JP" altLang="en-US" sz="2000" b="1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3EABBF4-2372-BA26-D2B9-041D8D1C92D6}"/>
              </a:ext>
            </a:extLst>
          </p:cNvPr>
          <p:cNvSpPr/>
          <p:nvPr/>
        </p:nvSpPr>
        <p:spPr>
          <a:xfrm>
            <a:off x="6467938" y="4151757"/>
            <a:ext cx="4664253" cy="948749"/>
          </a:xfrm>
          <a:prstGeom prst="rect">
            <a:avLst/>
          </a:prstGeom>
          <a:solidFill>
            <a:schemeClr val="accent6">
              <a:lumMod val="20000"/>
              <a:lumOff val="80000"/>
              <a:alpha val="3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年度内の交付申請の締切りは、原則</a:t>
            </a:r>
            <a:r>
              <a:rPr kumimoji="1" lang="en-US" altLang="ja-JP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12</a:t>
            </a:r>
            <a:r>
              <a:rPr kumimoji="1" lang="ja-JP" altLang="en-US" spc="6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Times New Roman" panose="02020603050405020304" pitchFamily="18" charset="0"/>
              </a:rPr>
              <a:t>月末日とします。</a:t>
            </a:r>
            <a:endParaRPr kumimoji="1" lang="ja-JP" altLang="en-US" spc="6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4633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</TotalTime>
  <Words>127</Words>
  <Application>Microsoft Office PowerPoint</Application>
  <PresentationFormat>ワイド画面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游ゴシック</vt:lpstr>
      <vt:lpstr>游ゴシック Light</vt:lpstr>
      <vt:lpstr>Arial</vt:lpstr>
      <vt:lpstr>Office テーマ</vt:lpstr>
      <vt:lpstr>植栽、下刈り費用を補助します！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植栽、下刈り費用を　補　助　します！</dc:title>
  <dc:creator>miya-san2018</dc:creator>
  <cp:lastModifiedBy>0395</cp:lastModifiedBy>
  <cp:revision>9</cp:revision>
  <cp:lastPrinted>2023-03-23T04:41:46Z</cp:lastPrinted>
  <dcterms:created xsi:type="dcterms:W3CDTF">2023-03-03T01:12:16Z</dcterms:created>
  <dcterms:modified xsi:type="dcterms:W3CDTF">2024-05-17T04:42:22Z</dcterms:modified>
</cp:coreProperties>
</file>